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5" r:id="rId5"/>
  </p:sldIdLst>
  <p:sldSz cx="10691813" cy="7559675"/>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89641-88E9-4B5A-B650-E2FA133E6C0F}" v="140" dt="2024-10-10T15:40:42.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358" y="62"/>
      </p:cViewPr>
      <p:guideLst>
        <p:guide orient="horz" pos="4105"/>
        <p:guide pos="3367"/>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48D797D9-48B2-604A-AC02-9A7F195EAB70}" type="datetimeFigureOut">
              <a:rPr lang="en-US" smtClean="0"/>
              <a:t>10/22/2024</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0FD58998-2919-A54F-AF05-76A49D1D8303}" type="datetimeFigureOut">
              <a:rPr lang="en-US" smtClean="0"/>
              <a:t>10/22/2024</a:t>
            </a:fld>
            <a:endParaRPr lang="en-US"/>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E7656D-EB89-994E-9FD9-E613F8085428}" type="slidenum">
              <a:rPr lang="en-US" smtClean="0"/>
              <a:t>1</a:t>
            </a:fld>
            <a:endParaRPr lang="en-US"/>
          </a:p>
        </p:txBody>
      </p:sp>
    </p:spTree>
    <p:extLst>
      <p:ext uri="{BB962C8B-B14F-4D97-AF65-F5344CB8AC3E}">
        <p14:creationId xmlns:p14="http://schemas.microsoft.com/office/powerpoint/2010/main" val="2994755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10/22/2024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10/22/2024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10/22/2024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10/22/2024</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4340291" cy="708014"/>
          </a:xfrm>
          <a:prstGeom prst="rect">
            <a:avLst/>
          </a:prstGeom>
          <a:noFill/>
        </p:spPr>
        <p:txBody>
          <a:bodyPr wrap="none" lIns="0" rtlCol="0">
            <a:spAutoFit/>
          </a:bodyPr>
          <a:lstStyle/>
          <a:p>
            <a:pPr algn="l"/>
            <a:r>
              <a:rPr lang="en-US" sz="4001" spc="0" baseline="0" dirty="0">
                <a:solidFill>
                  <a:srgbClr val="323232"/>
                </a:solidFill>
                <a:latin typeface="LondrinaSolid-Regular"/>
                <a:sym typeface="LondrinaSolid-Regular"/>
                <a:rtl val="0"/>
              </a:rPr>
              <a:t>Coverage </a:t>
            </a:r>
            <a:r>
              <a:rPr lang="en-US" sz="2000" spc="0" baseline="0" dirty="0">
                <a:solidFill>
                  <a:srgbClr val="A6B13B"/>
                </a:solidFill>
                <a:latin typeface="LondrinaSolid-Regular"/>
                <a:sym typeface="LondrinaSolid-Regular"/>
                <a:rtl val="0"/>
              </a:rPr>
              <a:t>Autumn 1 2024</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1103" y="7185123"/>
            <a:ext cx="969817" cy="215444"/>
          </a:xfrm>
          <a:prstGeom prst="rect">
            <a:avLst/>
          </a:prstGeom>
          <a:noFill/>
        </p:spPr>
        <p:txBody>
          <a:bodyPr wrap="none" lIns="0" rIns="0" rtlCol="0">
            <a:spAutoFit/>
          </a:bodyPr>
          <a:lstStyle/>
          <a:p>
            <a:pPr algn="r"/>
            <a:r>
              <a:rPr lang="en-US" sz="800" dirty="0">
                <a:solidFill>
                  <a:srgbClr val="323232"/>
                </a:solidFill>
                <a:latin typeface="RobotoCondensed-Regular"/>
                <a:ea typeface="RobotoCondensed-Regular"/>
                <a:cs typeface="RobotoCondensed-Regular"/>
                <a:sym typeface="RobotoCondensed-Regular"/>
                <a:rtl val="0"/>
              </a:rPr>
              <a:t>© Picture News 2024</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2586336692"/>
              </p:ext>
            </p:extLst>
          </p:nvPr>
        </p:nvGraphicFramePr>
        <p:xfrm>
          <a:off x="376392" y="1144847"/>
          <a:ext cx="9990765" cy="5891341"/>
        </p:xfrm>
        <a:graphic>
          <a:graphicData uri="http://schemas.openxmlformats.org/drawingml/2006/table">
            <a:tbl>
              <a:tblPr>
                <a:tableStyleId>{5C22544A-7EE6-4342-B048-85BDC9FD1C3A}</a:tableStyleId>
              </a:tblPr>
              <a:tblGrid>
                <a:gridCol w="819729">
                  <a:extLst>
                    <a:ext uri="{9D8B030D-6E8A-4147-A177-3AD203B41FA5}">
                      <a16:colId xmlns:a16="http://schemas.microsoft.com/office/drawing/2014/main" val="3895165910"/>
                    </a:ext>
                  </a:extLst>
                </a:gridCol>
                <a:gridCol w="4426050">
                  <a:extLst>
                    <a:ext uri="{9D8B030D-6E8A-4147-A177-3AD203B41FA5}">
                      <a16:colId xmlns:a16="http://schemas.microsoft.com/office/drawing/2014/main" val="751550790"/>
                    </a:ext>
                  </a:extLst>
                </a:gridCol>
                <a:gridCol w="1515771">
                  <a:extLst>
                    <a:ext uri="{9D8B030D-6E8A-4147-A177-3AD203B41FA5}">
                      <a16:colId xmlns:a16="http://schemas.microsoft.com/office/drawing/2014/main" val="2208218514"/>
                    </a:ext>
                  </a:extLst>
                </a:gridCol>
                <a:gridCol w="1127733">
                  <a:extLst>
                    <a:ext uri="{9D8B030D-6E8A-4147-A177-3AD203B41FA5}">
                      <a16:colId xmlns:a16="http://schemas.microsoft.com/office/drawing/2014/main" val="1525544867"/>
                    </a:ext>
                  </a:extLst>
                </a:gridCol>
                <a:gridCol w="1236869">
                  <a:extLst>
                    <a:ext uri="{9D8B030D-6E8A-4147-A177-3AD203B41FA5}">
                      <a16:colId xmlns:a16="http://schemas.microsoft.com/office/drawing/2014/main" val="641390802"/>
                    </a:ext>
                  </a:extLst>
                </a:gridCol>
                <a:gridCol w="864613">
                  <a:extLst>
                    <a:ext uri="{9D8B030D-6E8A-4147-A177-3AD203B41FA5}">
                      <a16:colId xmlns:a16="http://schemas.microsoft.com/office/drawing/2014/main" val="1833709463"/>
                    </a:ext>
                  </a:extLst>
                </a:gridCol>
              </a:tblGrid>
              <a:tr h="516961">
                <a:tc>
                  <a:txBody>
                    <a:bodyPr/>
                    <a:lstStyle/>
                    <a:p>
                      <a:pPr>
                        <a:lnSpc>
                          <a:spcPct val="90000"/>
                        </a:lnSpc>
                      </a:pPr>
                      <a:r>
                        <a:rPr lang="en-US" sz="1200" b="0">
                          <a:solidFill>
                            <a:schemeClr val="tx1"/>
                          </a:solidFill>
                          <a:latin typeface="Londrina Solid" pitchFamily="2" charset="77"/>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News Story</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Focus Question</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British</a:t>
                      </a:r>
                      <a:br>
                        <a:rPr lang="en-US" sz="1200" b="0">
                          <a:solidFill>
                            <a:schemeClr val="tx1"/>
                          </a:solidFill>
                          <a:latin typeface="Londrina Solid" pitchFamily="2" charset="77"/>
                        </a:rPr>
                      </a:br>
                      <a:r>
                        <a:rPr lang="en-US" sz="1200" b="0">
                          <a:solidFill>
                            <a:schemeClr val="tx1"/>
                          </a:solidFill>
                          <a:latin typeface="Londrina Solid" pitchFamily="2" charset="77"/>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Protected Characteristics</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dirty="0">
                          <a:solidFill>
                            <a:schemeClr val="tx1"/>
                          </a:solidFill>
                          <a:latin typeface="Londrina Solid" pitchFamily="2" charset="77"/>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699298">
                <a:tc>
                  <a:txBody>
                    <a:bodyPr/>
                    <a:lstStyle/>
                    <a:p>
                      <a:r>
                        <a:rPr lang="en-US" sz="800" b="1" dirty="0">
                          <a:latin typeface="ABeeZee" panose="02000000000000000000" pitchFamily="2" charset="0"/>
                        </a:rPr>
                        <a:t>26</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August</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ABeeZee" panose="02000000000000000000" pitchFamily="2" charset="0"/>
                          <a:ea typeface="+mn-ea"/>
                          <a:cs typeface="+mn-cs"/>
                        </a:rPr>
                        <a:t>A nine-year-old girl is set to make history as the youngest person ever to represent the UK internationally in any sport. </a:t>
                      </a:r>
                      <a:r>
                        <a:rPr lang="en-GB" sz="900" kern="1200" dirty="0" err="1">
                          <a:solidFill>
                            <a:schemeClr val="dk1"/>
                          </a:solidFill>
                          <a:effectLst/>
                          <a:latin typeface="ABeeZee" panose="02000000000000000000" pitchFamily="2" charset="0"/>
                          <a:ea typeface="+mn-ea"/>
                          <a:cs typeface="+mn-cs"/>
                        </a:rPr>
                        <a:t>Bodhana</a:t>
                      </a:r>
                      <a:r>
                        <a:rPr lang="en-GB" sz="900" kern="1200" dirty="0">
                          <a:solidFill>
                            <a:schemeClr val="dk1"/>
                          </a:solidFill>
                          <a:effectLst/>
                          <a:latin typeface="ABeeZee" panose="02000000000000000000" pitchFamily="2" charset="0"/>
                          <a:ea typeface="+mn-ea"/>
                          <a:cs typeface="+mn-cs"/>
                        </a:rPr>
                        <a:t> </a:t>
                      </a:r>
                      <a:r>
                        <a:rPr lang="en-GB" sz="900" kern="1200" dirty="0" err="1">
                          <a:solidFill>
                            <a:schemeClr val="dk1"/>
                          </a:solidFill>
                          <a:effectLst/>
                          <a:latin typeface="ABeeZee" panose="02000000000000000000" pitchFamily="2" charset="0"/>
                          <a:ea typeface="+mn-ea"/>
                          <a:cs typeface="+mn-cs"/>
                        </a:rPr>
                        <a:t>Sivanandan</a:t>
                      </a:r>
                      <a:r>
                        <a:rPr lang="en-GB" sz="900" kern="1200" dirty="0">
                          <a:solidFill>
                            <a:schemeClr val="dk1"/>
                          </a:solidFill>
                          <a:effectLst/>
                          <a:latin typeface="ABeeZee" panose="02000000000000000000" pitchFamily="2" charset="0"/>
                          <a:ea typeface="+mn-ea"/>
                          <a:cs typeface="+mn-cs"/>
                        </a:rPr>
                        <a:t>, from Harrow, northwest London, has been selected for the team representing England at the Chess Olympiad in Budapest in September.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panose="02000000000000000000" pitchFamily="2" charset="0"/>
                        </a:rPr>
                        <a:t>Should your age ever stop you from doing something?</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dirty="0">
                          <a:latin typeface="ABeeZee" panose="02000000000000000000" pitchFamily="2" charset="0"/>
                        </a:rPr>
                        <a:t>Age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615215">
                <a:tc>
                  <a:txBody>
                    <a:bodyPr/>
                    <a:lstStyle/>
                    <a:p>
                      <a:r>
                        <a:rPr lang="en-US" sz="800" b="1" dirty="0">
                          <a:latin typeface="ABeeZee" panose="02000000000000000000" pitchFamily="2" charset="0"/>
                        </a:rPr>
                        <a:t>2</a:t>
                      </a:r>
                      <a:r>
                        <a:rPr lang="en-US" sz="800" b="1" baseline="30000" dirty="0">
                          <a:latin typeface="ABeeZee" panose="02000000000000000000" pitchFamily="2" charset="0"/>
                        </a:rPr>
                        <a:t>nd</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dirty="0">
                          <a:latin typeface="ABeeZee" panose="02000000000000000000" pitchFamily="2" charset="0"/>
                        </a:rPr>
                        <a:t>Over the summer, many protests took place in England and Northern Ireland. Following the protests, communities in many towns, including Middlesborough, organised clean-up efforts that united people from all faiths and races.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dirty="0">
                          <a:latin typeface="ABeeZee" panose="02000000000000000000" pitchFamily="2" charset="0"/>
                        </a:rPr>
                        <a:t>How can communities help each other in times of difficulty?</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kern="1200" dirty="0">
                          <a:solidFill>
                            <a:schemeClr val="dk1"/>
                          </a:solidFill>
                          <a:effectLst/>
                          <a:latin typeface="ABeeZee" panose="02000000000000000000" pitchFamily="2" charset="0"/>
                          <a:ea typeface="+mn-ea"/>
                          <a:cs typeface="+mn-cs"/>
                        </a:rPr>
                        <a:t>Mutual Respect and Tolerance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745962">
                <a:tc>
                  <a:txBody>
                    <a:bodyPr/>
                    <a:lstStyle/>
                    <a:p>
                      <a:r>
                        <a:rPr lang="en-US" sz="800" b="1" dirty="0">
                          <a:latin typeface="ABeeZee" panose="02000000000000000000" pitchFamily="2" charset="0"/>
                        </a:rPr>
                        <a:t>9</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Space agency, Nasa, says two astronauts stuck on the International Space Station (ISS) won't return to Earth until next year. Sunita Williams and Barry 'Butch' Wilmore originally went on an eight-day mission but so far have remained for two months.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How can we respond to unexpected events?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dirty="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Religion or Belief</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549448">
                <a:tc>
                  <a:txBody>
                    <a:bodyPr/>
                    <a:lstStyle/>
                    <a:p>
                      <a:r>
                        <a:rPr lang="en-US" sz="800" b="1" dirty="0">
                          <a:latin typeface="ABeeZee" panose="02000000000000000000" pitchFamily="2" charset="0"/>
                        </a:rPr>
                        <a:t>16</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dirty="0">
                          <a:latin typeface="ABeeZee" panose="02000000000000000000" pitchFamily="2" charset="0"/>
                        </a:rPr>
                        <a:t>The Wildlife Photographer of the Year shortlist has recently been announced, with just 100 photos left in the competition, following a record-breaking 59,228 entries!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How can photos shape the world?</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Mutual Respect and Tolerance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Age</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615215">
                <a:tc>
                  <a:txBody>
                    <a:bodyPr/>
                    <a:lstStyle/>
                    <a:p>
                      <a:r>
                        <a:rPr lang="en-US" sz="800" b="1" dirty="0">
                          <a:latin typeface="ABeeZee" panose="02000000000000000000" pitchFamily="2" charset="0"/>
                        </a:rPr>
                        <a:t>23</a:t>
                      </a:r>
                      <a:r>
                        <a:rPr lang="en-US" sz="800" b="1" baseline="30000" dirty="0">
                          <a:latin typeface="ABeeZee" panose="02000000000000000000" pitchFamily="2" charset="0"/>
                        </a:rPr>
                        <a:t>rd</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The UK's first teacherless classroom, using AI (artificial intelligence) instead of human teachers has opened. David Game College, a school in London, opened its new course for twenty GCSE pupils in September.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Will classrooms of the future be teacherless?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699298">
                <a:tc>
                  <a:txBody>
                    <a:bodyPr/>
                    <a:lstStyle/>
                    <a:p>
                      <a:r>
                        <a:rPr lang="en-US" sz="800" b="1" dirty="0">
                          <a:latin typeface="ABeeZee" panose="02000000000000000000" pitchFamily="2" charset="0"/>
                        </a:rPr>
                        <a:t>30</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kern="1200" dirty="0">
                          <a:solidFill>
                            <a:schemeClr val="dk1"/>
                          </a:solidFill>
                          <a:effectLst/>
                          <a:latin typeface="ABeeZee" panose="02000000000000000000" pitchFamily="2" charset="0"/>
                          <a:ea typeface="+mn-ea"/>
                          <a:cs typeface="+mn-cs"/>
                        </a:rPr>
                        <a:t>Book publishing company, Penguin Random House UK, has revealed a new book-vending machine at Linlithgow Academy, near Edinburgh, Scotland. The machine gives the pupils access to more than seventy different books from Penguin’s ‘Lit in Colour’ reading lists.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a:solidFill>
                            <a:schemeClr val="dk1"/>
                          </a:solidFill>
                          <a:effectLst/>
                          <a:latin typeface="ABeeZee" panose="02000000000000000000" pitchFamily="2" charset="0"/>
                          <a:ea typeface="+mn-ea"/>
                          <a:cs typeface="+mn-cs"/>
                        </a:rPr>
                        <a:t>How important is it to know about the author behind the book?</a:t>
                      </a:r>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kern="1200">
                          <a:solidFill>
                            <a:schemeClr val="dk1"/>
                          </a:solidFill>
                          <a:effectLst/>
                          <a:latin typeface="ABeeZee" panose="02000000000000000000" pitchFamily="2" charset="0"/>
                          <a:ea typeface="+mn-ea"/>
                          <a:cs typeface="+mn-cs"/>
                        </a:rPr>
                        <a:t>Mutual Respect and Tolerance</a:t>
                      </a:r>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a:solidFill>
                            <a:schemeClr val="dk1"/>
                          </a:solidFill>
                          <a:effectLst/>
                          <a:latin typeface="ABeeZee" panose="02000000000000000000" pitchFamily="2" charset="0"/>
                          <a:ea typeface="+mn-ea"/>
                          <a:cs typeface="+mn-cs"/>
                        </a:rPr>
                        <a:t>Race</a:t>
                      </a:r>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547425">
                <a:tc>
                  <a:txBody>
                    <a:bodyPr/>
                    <a:lstStyle/>
                    <a:p>
                      <a:r>
                        <a:rPr lang="en-US" sz="800" b="1" dirty="0">
                          <a:latin typeface="ABeeZee" panose="02000000000000000000" pitchFamily="2" charset="0"/>
                        </a:rPr>
                        <a:t>7</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The company, Amazon, has told all staff they need to return to the office five days a week, ending the option to work from home.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How important are human interactions?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dirty="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dirty="0">
                          <a:latin typeface="ABeeZee" panose="02000000000000000000" pitchFamily="2" charset="0"/>
                        </a:rPr>
                        <a:t>All</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399599">
                <a:tc>
                  <a:txBody>
                    <a:bodyPr/>
                    <a:lstStyle/>
                    <a:p>
                      <a:r>
                        <a:rPr lang="en-US" sz="800" b="1" dirty="0">
                          <a:latin typeface="ABeeZee" panose="02000000000000000000" pitchFamily="2" charset="0"/>
                        </a:rPr>
                        <a:t>14</a:t>
                      </a:r>
                      <a:r>
                        <a:rPr lang="en-US" sz="800" b="1" baseline="30000" dirty="0">
                          <a:latin typeface="ABeeZee" panose="02000000000000000000" pitchFamily="2" charset="0"/>
                        </a:rPr>
                        <a:t>th</a:t>
                      </a:r>
                      <a:r>
                        <a:rPr lang="en-US" sz="800" b="1" dirty="0">
                          <a:latin typeface="ABeeZee" panose="02000000000000000000" pitchFamily="2" charset="0"/>
                        </a:rPr>
                        <a:t> </a:t>
                      </a:r>
                    </a:p>
                    <a:p>
                      <a:r>
                        <a:rPr lang="en-US" sz="8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kern="1200" dirty="0">
                          <a:solidFill>
                            <a:schemeClr val="dk1"/>
                          </a:solidFill>
                          <a:effectLst/>
                          <a:latin typeface="ABeeZee" panose="02000000000000000000" pitchFamily="2" charset="0"/>
                          <a:ea typeface="+mn-ea"/>
                          <a:cs typeface="+mn-cs"/>
                        </a:rPr>
                        <a:t>UK Prime Minister, Sir Keir Starmer, has faced questioning and criticism recently for accepting free gifts.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Why do people give gifts?</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r h="399599">
                <a:tc>
                  <a:txBody>
                    <a:bodyPr/>
                    <a:lstStyle/>
                    <a:p>
                      <a:r>
                        <a:rPr lang="en-US" sz="800" b="1" dirty="0">
                          <a:latin typeface="ABeeZee" panose="02000000000000000000" pitchFamily="2" charset="0"/>
                        </a:rPr>
                        <a:t>21</a:t>
                      </a:r>
                      <a:r>
                        <a:rPr lang="en-US" sz="800" b="1" baseline="30000" dirty="0">
                          <a:latin typeface="ABeeZee" panose="02000000000000000000" pitchFamily="2" charset="0"/>
                        </a:rPr>
                        <a:t>st</a:t>
                      </a:r>
                      <a:r>
                        <a:rPr lang="en-US" sz="800" b="1" dirty="0">
                          <a:latin typeface="ABeeZee" panose="02000000000000000000" pitchFamily="2" charset="0"/>
                        </a:rPr>
                        <a:t> </a:t>
                      </a:r>
                    </a:p>
                    <a:p>
                      <a:r>
                        <a:rPr lang="en-US" sz="8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panose="02000000000000000000" pitchFamily="2" charset="0"/>
                        </a:rPr>
                        <a:t>Following a ten-year campaign, music exam boards have announced they will now be including Sikh sacred music, also known as Kirtan, on their syllabus.</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panose="02000000000000000000" pitchFamily="2" charset="0"/>
                        </a:rPr>
                        <a:t>What impact can music have on our lives?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dirty="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178734816"/>
                  </a:ext>
                </a:extLst>
              </a:tr>
            </a:tbl>
          </a:graphicData>
        </a:graphic>
      </p:graphicFrame>
      <p:pic>
        <p:nvPicPr>
          <p:cNvPr id="2" name="Picture 1">
            <a:extLst>
              <a:ext uri="{FF2B5EF4-FFF2-40B4-BE49-F238E27FC236}">
                <a16:creationId xmlns:a16="http://schemas.microsoft.com/office/drawing/2014/main" id="{762DD2BA-AD3E-19EF-7522-6DD9BBFBBD20}"/>
              </a:ext>
            </a:extLst>
          </p:cNvPr>
          <p:cNvPicPr>
            <a:picLocks noChangeAspect="1"/>
          </p:cNvPicPr>
          <p:nvPr/>
        </p:nvPicPr>
        <p:blipFill>
          <a:blip r:embed="rId3"/>
          <a:srcRect/>
          <a:stretch/>
        </p:blipFill>
        <p:spPr>
          <a:xfrm>
            <a:off x="9549468" y="1693333"/>
            <a:ext cx="762211" cy="631516"/>
          </a:xfrm>
          <a:prstGeom prst="rect">
            <a:avLst/>
          </a:prstGeom>
        </p:spPr>
      </p:pic>
      <p:pic>
        <p:nvPicPr>
          <p:cNvPr id="26" name="Picture 25">
            <a:extLst>
              <a:ext uri="{FF2B5EF4-FFF2-40B4-BE49-F238E27FC236}">
                <a16:creationId xmlns:a16="http://schemas.microsoft.com/office/drawing/2014/main" id="{D6C8C15B-148A-D0FE-69EA-59180E88E96C}"/>
              </a:ext>
            </a:extLst>
          </p:cNvPr>
          <p:cNvPicPr>
            <a:picLocks noChangeAspect="1"/>
          </p:cNvPicPr>
          <p:nvPr/>
        </p:nvPicPr>
        <p:blipFill>
          <a:blip r:embed="rId4"/>
          <a:stretch>
            <a:fillRect/>
          </a:stretch>
        </p:blipFill>
        <p:spPr>
          <a:xfrm>
            <a:off x="9554340" y="2390072"/>
            <a:ext cx="757339" cy="540941"/>
          </a:xfrm>
          <a:prstGeom prst="rect">
            <a:avLst/>
          </a:prstGeom>
        </p:spPr>
      </p:pic>
      <p:pic>
        <p:nvPicPr>
          <p:cNvPr id="28" name="Picture 27">
            <a:extLst>
              <a:ext uri="{FF2B5EF4-FFF2-40B4-BE49-F238E27FC236}">
                <a16:creationId xmlns:a16="http://schemas.microsoft.com/office/drawing/2014/main" id="{C89390B0-DE71-A625-49EE-2DB6981B1516}"/>
              </a:ext>
            </a:extLst>
          </p:cNvPr>
          <p:cNvPicPr>
            <a:picLocks noChangeAspect="1"/>
          </p:cNvPicPr>
          <p:nvPr/>
        </p:nvPicPr>
        <p:blipFill>
          <a:blip r:embed="rId5"/>
          <a:stretch>
            <a:fillRect/>
          </a:stretch>
        </p:blipFill>
        <p:spPr>
          <a:xfrm>
            <a:off x="9561843" y="2998911"/>
            <a:ext cx="749836" cy="676723"/>
          </a:xfrm>
          <a:prstGeom prst="rect">
            <a:avLst/>
          </a:prstGeom>
        </p:spPr>
      </p:pic>
      <p:pic>
        <p:nvPicPr>
          <p:cNvPr id="27" name="Picture 26">
            <a:extLst>
              <a:ext uri="{FF2B5EF4-FFF2-40B4-BE49-F238E27FC236}">
                <a16:creationId xmlns:a16="http://schemas.microsoft.com/office/drawing/2014/main" id="{B14CEAE4-BE13-5B6C-3836-FED051968B34}"/>
              </a:ext>
            </a:extLst>
          </p:cNvPr>
          <p:cNvPicPr>
            <a:picLocks noChangeAspect="1"/>
          </p:cNvPicPr>
          <p:nvPr/>
        </p:nvPicPr>
        <p:blipFill>
          <a:blip r:embed="rId6"/>
          <a:stretch>
            <a:fillRect/>
          </a:stretch>
        </p:blipFill>
        <p:spPr>
          <a:xfrm>
            <a:off x="9561842" y="3740889"/>
            <a:ext cx="749835" cy="498911"/>
          </a:xfrm>
          <a:prstGeom prst="rect">
            <a:avLst/>
          </a:prstGeom>
        </p:spPr>
      </p:pic>
      <p:pic>
        <p:nvPicPr>
          <p:cNvPr id="31" name="Picture 30">
            <a:extLst>
              <a:ext uri="{FF2B5EF4-FFF2-40B4-BE49-F238E27FC236}">
                <a16:creationId xmlns:a16="http://schemas.microsoft.com/office/drawing/2014/main" id="{9D07D4BB-A9FE-A0D7-FAA8-A98F32C35DFC}"/>
              </a:ext>
            </a:extLst>
          </p:cNvPr>
          <p:cNvPicPr>
            <a:picLocks noChangeAspect="1"/>
          </p:cNvPicPr>
          <p:nvPr/>
        </p:nvPicPr>
        <p:blipFill>
          <a:blip r:embed="rId7"/>
          <a:stretch>
            <a:fillRect/>
          </a:stretch>
        </p:blipFill>
        <p:spPr>
          <a:xfrm>
            <a:off x="9559557" y="4298267"/>
            <a:ext cx="749835" cy="540941"/>
          </a:xfrm>
          <a:prstGeom prst="rect">
            <a:avLst/>
          </a:prstGeom>
        </p:spPr>
      </p:pic>
      <p:pic>
        <p:nvPicPr>
          <p:cNvPr id="25" name="Picture 24">
            <a:extLst>
              <a:ext uri="{FF2B5EF4-FFF2-40B4-BE49-F238E27FC236}">
                <a16:creationId xmlns:a16="http://schemas.microsoft.com/office/drawing/2014/main" id="{5FCF1B6A-7FC6-EA72-F0CD-869C7A66608E}"/>
              </a:ext>
            </a:extLst>
          </p:cNvPr>
          <p:cNvPicPr>
            <a:picLocks noChangeAspect="1"/>
          </p:cNvPicPr>
          <p:nvPr/>
        </p:nvPicPr>
        <p:blipFill>
          <a:blip r:embed="rId8"/>
          <a:stretch>
            <a:fillRect/>
          </a:stretch>
        </p:blipFill>
        <p:spPr>
          <a:xfrm>
            <a:off x="9562722" y="4914206"/>
            <a:ext cx="746669" cy="647509"/>
          </a:xfrm>
          <a:prstGeom prst="rect">
            <a:avLst/>
          </a:prstGeom>
        </p:spPr>
      </p:pic>
      <p:pic>
        <p:nvPicPr>
          <p:cNvPr id="33" name="Picture 32">
            <a:extLst>
              <a:ext uri="{FF2B5EF4-FFF2-40B4-BE49-F238E27FC236}">
                <a16:creationId xmlns:a16="http://schemas.microsoft.com/office/drawing/2014/main" id="{DA858AA8-DB41-FD3C-3579-1D0960EA7DE9}"/>
              </a:ext>
            </a:extLst>
          </p:cNvPr>
          <p:cNvPicPr>
            <a:picLocks noChangeAspect="1"/>
          </p:cNvPicPr>
          <p:nvPr/>
        </p:nvPicPr>
        <p:blipFill>
          <a:blip r:embed="rId9"/>
          <a:stretch>
            <a:fillRect/>
          </a:stretch>
        </p:blipFill>
        <p:spPr>
          <a:xfrm>
            <a:off x="9570132" y="5606060"/>
            <a:ext cx="739259" cy="489940"/>
          </a:xfrm>
          <a:prstGeom prst="rect">
            <a:avLst/>
          </a:prstGeom>
        </p:spPr>
      </p:pic>
      <p:pic>
        <p:nvPicPr>
          <p:cNvPr id="34" name="Picture 33">
            <a:extLst>
              <a:ext uri="{FF2B5EF4-FFF2-40B4-BE49-F238E27FC236}">
                <a16:creationId xmlns:a16="http://schemas.microsoft.com/office/drawing/2014/main" id="{B7F2EEB1-7118-428C-7D62-192C057800CF}"/>
              </a:ext>
            </a:extLst>
          </p:cNvPr>
          <p:cNvPicPr>
            <a:picLocks noChangeAspect="1"/>
          </p:cNvPicPr>
          <p:nvPr/>
        </p:nvPicPr>
        <p:blipFill>
          <a:blip r:embed="rId10"/>
          <a:stretch>
            <a:fillRect/>
          </a:stretch>
        </p:blipFill>
        <p:spPr>
          <a:xfrm>
            <a:off x="9559557" y="6152387"/>
            <a:ext cx="755864" cy="359576"/>
          </a:xfrm>
          <a:prstGeom prst="rect">
            <a:avLst/>
          </a:prstGeom>
        </p:spPr>
      </p:pic>
      <p:pic>
        <p:nvPicPr>
          <p:cNvPr id="35" name="Picture 34">
            <a:extLst>
              <a:ext uri="{FF2B5EF4-FFF2-40B4-BE49-F238E27FC236}">
                <a16:creationId xmlns:a16="http://schemas.microsoft.com/office/drawing/2014/main" id="{ED0F120C-B318-06FE-B44B-01ADA7730FBE}"/>
              </a:ext>
            </a:extLst>
          </p:cNvPr>
          <p:cNvPicPr>
            <a:picLocks noChangeAspect="1"/>
          </p:cNvPicPr>
          <p:nvPr/>
        </p:nvPicPr>
        <p:blipFill>
          <a:blip r:embed="rId11"/>
          <a:stretch>
            <a:fillRect/>
          </a:stretch>
        </p:blipFill>
        <p:spPr>
          <a:xfrm>
            <a:off x="9559557" y="6559539"/>
            <a:ext cx="749834" cy="455253"/>
          </a:xfrm>
          <a:prstGeom prst="rect">
            <a:avLst/>
          </a:prstGeom>
        </p:spPr>
      </p:pic>
    </p:spTree>
    <p:extLst>
      <p:ext uri="{BB962C8B-B14F-4D97-AF65-F5344CB8AC3E}">
        <p14:creationId xmlns:p14="http://schemas.microsoft.com/office/powerpoint/2010/main" val="1238221271"/>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3" ma:contentTypeDescription="Create a new document." ma:contentTypeScope="" ma:versionID="e82be28c75edf265f39f80ebaf8079b6">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697d8da950f199f93c3c9716d306fe1e"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F92DF7-A3DE-4669-83E8-A49E07FDA9FB}">
  <ds:schemaRefs>
    <ds:schemaRef ds:uri="http://schemas.microsoft.com/sharepoint/v3/contenttype/forms"/>
  </ds:schemaRefs>
</ds:datastoreItem>
</file>

<file path=customXml/itemProps2.xml><?xml version="1.0" encoding="utf-8"?>
<ds:datastoreItem xmlns:ds="http://schemas.openxmlformats.org/officeDocument/2006/customXml" ds:itemID="{F1654B80-C5BB-4A59-A403-AAD2AF236802}">
  <ds:schemaRefs>
    <ds:schemaRef ds:uri="2bba036e-3261-42ff-ac2c-3ab430ee1e45"/>
    <ds:schemaRef ds:uri="http://schemas.microsoft.com/office/2006/metadata/properties"/>
    <ds:schemaRef ds:uri="http://www.w3.org/XML/1998/namespace"/>
    <ds:schemaRef ds:uri="http://purl.org/dc/elements/1.1/"/>
    <ds:schemaRef ds:uri="http://purl.org/dc/terms/"/>
    <ds:schemaRef ds:uri="http://purl.org/dc/dcmitype/"/>
    <ds:schemaRef ds:uri="http://schemas.microsoft.com/office/infopath/2007/PartnerControls"/>
    <ds:schemaRef ds:uri="44790e13-f532-45ba-883a-ea4e13c1e09a"/>
    <ds:schemaRef ds:uri="http://schemas.microsoft.com/office/2006/documentManagement/types"/>
    <ds:schemaRef ds:uri="http://schemas.openxmlformats.org/package/2006/metadata/core-properties"/>
  </ds:schemaRefs>
</ds:datastoreItem>
</file>

<file path=customXml/itemProps3.xml><?xml version="1.0" encoding="utf-8"?>
<ds:datastoreItem xmlns:ds="http://schemas.openxmlformats.org/officeDocument/2006/customXml" ds:itemID="{CFA2A2F4-A178-4DA3-A1D0-E87CDFBDFA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ba036e-3261-42ff-ac2c-3ab430ee1e45"/>
    <ds:schemaRef ds:uri="44790e13-f532-45ba-883a-ea4e13c1e0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308</TotalTime>
  <Words>478</Words>
  <Application>Microsoft Office PowerPoint</Application>
  <PresentationFormat>Custom</PresentationFormat>
  <Paragraphs>63</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Donna Williams</cp:lastModifiedBy>
  <cp:revision>6</cp:revision>
  <cp:lastPrinted>2023-10-20T12:49:32Z</cp:lastPrinted>
  <dcterms:created xsi:type="dcterms:W3CDTF">2021-10-30T10:54:12Z</dcterms:created>
  <dcterms:modified xsi:type="dcterms:W3CDTF">2024-10-22T13:32:06Z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